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9" r:id="rId2"/>
    <p:sldId id="546" r:id="rId3"/>
    <p:sldId id="529" r:id="rId4"/>
    <p:sldId id="510" r:id="rId5"/>
    <p:sldId id="501" r:id="rId6"/>
    <p:sldId id="292" r:id="rId7"/>
    <p:sldId id="569" r:id="rId8"/>
    <p:sldId id="570" r:id="rId9"/>
    <p:sldId id="571" r:id="rId10"/>
    <p:sldId id="572" r:id="rId11"/>
    <p:sldId id="573" r:id="rId12"/>
    <p:sldId id="576" r:id="rId13"/>
    <p:sldId id="581" r:id="rId14"/>
    <p:sldId id="574" r:id="rId15"/>
    <p:sldId id="580" r:id="rId16"/>
    <p:sldId id="579" r:id="rId17"/>
    <p:sldId id="578" r:id="rId18"/>
    <p:sldId id="562" r:id="rId19"/>
    <p:sldId id="563" r:id="rId20"/>
    <p:sldId id="564" r:id="rId21"/>
    <p:sldId id="54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Renshaw" initials="AR" lastIdx="9" clrIdx="0">
    <p:extLst>
      <p:ext uri="{19B8F6BF-5375-455C-9EA6-DF929625EA0E}">
        <p15:presenceInfo xmlns:p15="http://schemas.microsoft.com/office/powerpoint/2012/main" userId="S-1-5-21-134358401-209276890-1415713722-7861" providerId="AD"/>
      </p:ext>
    </p:extLst>
  </p:cmAuthor>
  <p:cmAuthor id="2" name="Ariel Allen" initials="AA" lastIdx="10" clrIdx="1">
    <p:extLst>
      <p:ext uri="{19B8F6BF-5375-455C-9EA6-DF929625EA0E}">
        <p15:presenceInfo xmlns:p15="http://schemas.microsoft.com/office/powerpoint/2012/main" userId="S-1-5-21-134358401-209276890-1415713722-102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95"/>
    <a:srgbClr val="D2D2D2"/>
    <a:srgbClr val="1C97D4"/>
    <a:srgbClr val="006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1894" autoAdjust="0"/>
  </p:normalViewPr>
  <p:slideViewPr>
    <p:cSldViewPr snapToGrid="0">
      <p:cViewPr varScale="1">
        <p:scale>
          <a:sx n="95" d="100"/>
          <a:sy n="95" d="100"/>
        </p:scale>
        <p:origin x="17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FECA-77A2-4477-9FBC-B1080FF6469E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80BA0-CA8F-4C4F-A1DA-93686E704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AACSB International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крупнейшим в мире объединением, занимающимся образованием в сфере бизнеса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этом качестве служит точкой встречи преподавателей, студентов и представителей бизнеса, которые объединяются ради единой цели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создать новое поколение великих руководителей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являемся глобальной ассоциацией лидеров в сфере образования и бизнеса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посвятивших себя поддержке и продвижению качественного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бизнес-образования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всему миру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Поскольку наша ассоциация управляется самими членами, и все построено на основе добровольного участия, мы объединяем лидеров образовательного сообщества и промышленности для обмена знаниями и опытом и стимулирования инноваций.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Преподаватели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бизнес-школ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 всего мира – и представители самых передовых компаний в мире – воодушевляют членов ассоциации, предоставляя им новые решения и новые подходы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 мы способствуем качественному профессиональному росту и даем возможность установить важные связи и контакты, что в общем итоге приводит к более насыщенному образовательному процессу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3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0" indent="-182880">
              <a:defRPr/>
            </a:pPr>
            <a:r>
              <a:rPr lang="en-US" sz="1200" b="1" dirty="0" smtClean="0"/>
              <a:t>1527</a:t>
            </a:r>
            <a:r>
              <a:rPr lang="en-US" sz="1200" dirty="0" smtClean="0"/>
              <a:t> </a:t>
            </a:r>
            <a:r>
              <a:rPr lang="ru-RU" sz="1200" dirty="0" err="1" smtClean="0"/>
              <a:t>бизнес-школ</a:t>
            </a:r>
            <a:r>
              <a:rPr lang="ru-RU" sz="1200" dirty="0" smtClean="0"/>
              <a:t> (членов) в</a:t>
            </a:r>
            <a:r>
              <a:rPr lang="en-US" sz="1200" dirty="0" smtClean="0"/>
              <a:t> </a:t>
            </a:r>
          </a:p>
          <a:p>
            <a:pPr marL="91440" lvl="0" indent="-182880">
              <a:defRPr/>
            </a:pPr>
            <a:r>
              <a:rPr lang="en-US" sz="1200" b="1" dirty="0" smtClean="0"/>
              <a:t>97</a:t>
            </a:r>
            <a:r>
              <a:rPr lang="en-US" sz="1200" dirty="0" smtClean="0"/>
              <a:t> </a:t>
            </a:r>
            <a:r>
              <a:rPr lang="ru-RU" sz="1200" dirty="0" smtClean="0"/>
              <a:t>странах и регионах</a:t>
            </a:r>
            <a:endParaRPr lang="en-US" sz="1200" dirty="0" smtClean="0"/>
          </a:p>
          <a:p>
            <a:pPr marL="91440" lvl="0" indent="-182880">
              <a:defRPr/>
            </a:pP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789</a:t>
            </a:r>
            <a:r>
              <a:rPr lang="en-US" sz="1200" dirty="0" smtClean="0"/>
              <a:t> </a:t>
            </a:r>
            <a:r>
              <a:rPr lang="ru-RU" sz="1200" dirty="0" smtClean="0"/>
              <a:t>аккредитованных школ в </a:t>
            </a: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53</a:t>
            </a:r>
            <a:r>
              <a:rPr lang="en-US" sz="1200" dirty="0" smtClean="0"/>
              <a:t> </a:t>
            </a:r>
            <a:r>
              <a:rPr lang="ru-RU" sz="1200" dirty="0" smtClean="0"/>
              <a:t>странах и регионах </a:t>
            </a:r>
            <a:r>
              <a:rPr lang="en-US" sz="1200" dirty="0" smtClean="0"/>
              <a:t>(</a:t>
            </a:r>
            <a:r>
              <a:rPr lang="ru-RU" sz="1200" i="1" dirty="0" smtClean="0"/>
              <a:t>менее</a:t>
            </a:r>
            <a:r>
              <a:rPr lang="ru-RU" sz="1200" i="1" baseline="0" dirty="0" smtClean="0"/>
              <a:t> 5</a:t>
            </a:r>
            <a:r>
              <a:rPr lang="en-US" sz="1200" i="1" dirty="0" smtClean="0"/>
              <a:t>% </a:t>
            </a:r>
            <a:r>
              <a:rPr lang="ru-RU" sz="1200" i="1" dirty="0" smtClean="0"/>
              <a:t>от примерного числа школ,</a:t>
            </a:r>
            <a:r>
              <a:rPr lang="ru-RU" sz="1200" i="1" baseline="0" dirty="0" smtClean="0"/>
              <a:t> дающих степени в сфере бизнеса по всему миру</a:t>
            </a:r>
            <a:r>
              <a:rPr lang="en-US" sz="1200" dirty="0" smtClean="0"/>
              <a:t>)</a:t>
            </a:r>
          </a:p>
          <a:p>
            <a:pPr marL="91440" lvl="0" indent="-182880">
              <a:defRPr/>
            </a:pP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186</a:t>
            </a:r>
            <a:r>
              <a:rPr lang="en-US" sz="1200" dirty="0" smtClean="0"/>
              <a:t> </a:t>
            </a:r>
            <a:r>
              <a:rPr lang="ru-RU" sz="1200" dirty="0" smtClean="0"/>
              <a:t>аккредитованных программ</a:t>
            </a:r>
            <a:r>
              <a:rPr lang="ru-RU" sz="1200" baseline="0" dirty="0" smtClean="0"/>
              <a:t> по бухучету и аудиту в </a:t>
            </a:r>
            <a:r>
              <a:rPr lang="en-US" sz="1200" dirty="0" smtClean="0"/>
              <a:t> </a:t>
            </a:r>
          </a:p>
          <a:p>
            <a:pPr marL="91440" lvl="0" indent="-182880">
              <a:defRPr/>
            </a:pPr>
            <a:r>
              <a:rPr lang="en-US" sz="1200" b="1" dirty="0" smtClean="0"/>
              <a:t>8</a:t>
            </a:r>
            <a:r>
              <a:rPr lang="en-US" sz="1200" dirty="0" smtClean="0"/>
              <a:t> </a:t>
            </a:r>
            <a:r>
              <a:rPr lang="ru-RU" sz="1200" dirty="0" smtClean="0"/>
              <a:t>странах и регионах</a:t>
            </a:r>
            <a:endParaRPr lang="en-US" sz="1200" dirty="0" smtClean="0"/>
          </a:p>
          <a:p>
            <a:pPr marL="91440" lvl="0" indent="-182880">
              <a:defRPr/>
            </a:pP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65</a:t>
            </a:r>
            <a:r>
              <a:rPr lang="en-US" sz="1200" dirty="0" smtClean="0"/>
              <a:t> </a:t>
            </a:r>
            <a:r>
              <a:rPr lang="ru-RU" sz="1200" dirty="0" smtClean="0"/>
              <a:t>корпораций</a:t>
            </a:r>
            <a:r>
              <a:rPr lang="en-US" sz="1200" dirty="0" smtClean="0"/>
              <a:t>/</a:t>
            </a:r>
            <a:r>
              <a:rPr lang="ru-RU" sz="1200" dirty="0" smtClean="0"/>
              <a:t>фондов</a:t>
            </a:r>
            <a:r>
              <a:rPr lang="en-US" sz="1200" dirty="0" smtClean="0"/>
              <a:t>/</a:t>
            </a:r>
            <a:r>
              <a:rPr lang="ru-RU" sz="1200" dirty="0" smtClean="0"/>
              <a:t>некоммерческих организаций - членов</a:t>
            </a:r>
            <a:endParaRPr lang="en-US" sz="1200" dirty="0" smtClean="0"/>
          </a:p>
          <a:p>
            <a:pPr marL="91440" lvl="0" indent="-182880">
              <a:defRPr/>
            </a:pPr>
            <a:endParaRPr lang="en-US" sz="1200" dirty="0" smtClean="0">
              <a:cs typeface="Arial" charset="0"/>
            </a:endParaRPr>
          </a:p>
          <a:p>
            <a:pPr marL="91440" lvl="0" indent="-182880">
              <a:defRPr/>
            </a:pPr>
            <a:r>
              <a:rPr lang="ru-RU" sz="1200" dirty="0" smtClean="0">
                <a:cs typeface="Arial" charset="0"/>
              </a:rPr>
              <a:t>Общий</a:t>
            </a:r>
            <a:r>
              <a:rPr lang="ru-RU" sz="1200" baseline="0" dirty="0" smtClean="0">
                <a:cs typeface="Arial" charset="0"/>
              </a:rPr>
              <a:t> бюджет</a:t>
            </a:r>
            <a:r>
              <a:rPr lang="ru-RU" sz="1200" dirty="0" smtClean="0">
                <a:cs typeface="Arial" charset="0"/>
              </a:rPr>
              <a:t> текущих</a:t>
            </a:r>
            <a:r>
              <a:rPr lang="ru-RU" sz="1200" baseline="0" dirty="0" smtClean="0">
                <a:cs typeface="Arial" charset="0"/>
              </a:rPr>
              <a:t> расходов - о</a:t>
            </a:r>
            <a:r>
              <a:rPr lang="ru-RU" sz="1200" dirty="0" smtClean="0">
                <a:cs typeface="Arial" charset="0"/>
              </a:rPr>
              <a:t>риентировочно </a:t>
            </a:r>
            <a:r>
              <a:rPr lang="en-US" sz="1200" b="1" dirty="0" smtClean="0">
                <a:cs typeface="Arial" charset="0"/>
              </a:rPr>
              <a:t>29</a:t>
            </a:r>
            <a:r>
              <a:rPr lang="ru-RU" sz="1200" b="1" dirty="0" smtClean="0">
                <a:cs typeface="Arial" charset="0"/>
              </a:rPr>
              <a:t>,</a:t>
            </a:r>
            <a:r>
              <a:rPr lang="en-US" sz="1200" b="1" dirty="0" smtClean="0">
                <a:cs typeface="Arial" charset="0"/>
              </a:rPr>
              <a:t>1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err="1" smtClean="0">
                <a:cs typeface="Arial" charset="0"/>
              </a:rPr>
              <a:t>млрд</a:t>
            </a:r>
            <a:r>
              <a:rPr lang="ru-RU" sz="1200" dirty="0" smtClean="0">
                <a:cs typeface="Arial" charset="0"/>
              </a:rPr>
              <a:t> долларов США</a:t>
            </a:r>
            <a:r>
              <a:rPr lang="en-US" sz="1200" dirty="0" smtClean="0">
                <a:cs typeface="Arial" charset="0"/>
              </a:rPr>
              <a:t>, </a:t>
            </a:r>
            <a:r>
              <a:rPr lang="ru-RU" sz="1200" dirty="0" smtClean="0">
                <a:cs typeface="Arial" charset="0"/>
              </a:rPr>
              <a:t>в среднем </a:t>
            </a:r>
            <a:r>
              <a:rPr lang="en-US" sz="1200" b="1" dirty="0" smtClean="0">
                <a:cs typeface="Arial" charset="0"/>
              </a:rPr>
              <a:t>20</a:t>
            </a:r>
            <a:r>
              <a:rPr lang="ru-RU" sz="1200" b="1" dirty="0" smtClean="0">
                <a:cs typeface="Arial" charset="0"/>
              </a:rPr>
              <a:t>,</a:t>
            </a:r>
            <a:r>
              <a:rPr lang="en-US" sz="1200" b="1" dirty="0" smtClean="0">
                <a:cs typeface="Arial" charset="0"/>
              </a:rPr>
              <a:t>5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err="1" smtClean="0">
                <a:cs typeface="Arial" charset="0"/>
              </a:rPr>
              <a:t>млн</a:t>
            </a:r>
            <a:r>
              <a:rPr lang="ru-RU" sz="1200" dirty="0" smtClean="0">
                <a:cs typeface="Arial" charset="0"/>
              </a:rPr>
              <a:t> долларов США на каждую школу</a:t>
            </a:r>
            <a:r>
              <a:rPr lang="en-US" sz="1200" dirty="0" smtClean="0">
                <a:cs typeface="Arial" charset="0"/>
              </a:rPr>
              <a:t>*</a:t>
            </a:r>
          </a:p>
          <a:p>
            <a:pPr marL="91440" lvl="0" indent="-182880">
              <a:defRPr/>
            </a:pPr>
            <a:endParaRPr lang="en-US" sz="1200" dirty="0" smtClean="0">
              <a:cs typeface="Arial" charset="0"/>
            </a:endParaRPr>
          </a:p>
          <a:p>
            <a:pPr marL="91440" lvl="0" indent="-182880">
              <a:defRPr/>
            </a:pPr>
            <a:r>
              <a:rPr lang="ru-RU" sz="1200" dirty="0" smtClean="0">
                <a:cs typeface="Arial" charset="0"/>
              </a:rPr>
              <a:t>Приблизительно </a:t>
            </a:r>
            <a:r>
              <a:rPr lang="en-US" sz="1200" b="1" dirty="0" smtClean="0">
                <a:cs typeface="Arial" charset="0"/>
              </a:rPr>
              <a:t>104</a:t>
            </a:r>
            <a:r>
              <a:rPr lang="ru-RU" sz="1200" b="1" baseline="0" dirty="0" smtClean="0">
                <a:cs typeface="Arial" charset="0"/>
              </a:rPr>
              <a:t> </a:t>
            </a:r>
            <a:r>
              <a:rPr lang="en-US" sz="1200" b="1" dirty="0" smtClean="0">
                <a:cs typeface="Arial" charset="0"/>
              </a:rPr>
              <a:t>984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smtClean="0">
                <a:cs typeface="Arial" charset="0"/>
              </a:rPr>
              <a:t>штатных единиц профессорско-преподавательского состава и примерно </a:t>
            </a:r>
            <a:r>
              <a:rPr lang="en-US" sz="1200" b="1" dirty="0" smtClean="0">
                <a:cs typeface="Arial" charset="0"/>
              </a:rPr>
              <a:t>2</a:t>
            </a:r>
            <a:r>
              <a:rPr lang="ru-RU" sz="1200" b="1" dirty="0" smtClean="0">
                <a:cs typeface="Arial" charset="0"/>
              </a:rPr>
              <a:t>,</a:t>
            </a:r>
            <a:r>
              <a:rPr lang="en-US" sz="1200" b="1" dirty="0" smtClean="0">
                <a:cs typeface="Arial" charset="0"/>
              </a:rPr>
              <a:t>95</a:t>
            </a:r>
            <a:r>
              <a:rPr lang="en-US" sz="1200" dirty="0" smtClean="0">
                <a:cs typeface="Arial" charset="0"/>
              </a:rPr>
              <a:t> </a:t>
            </a:r>
            <a:r>
              <a:rPr lang="ru-RU" sz="1200" dirty="0" err="1" smtClean="0">
                <a:cs typeface="Arial" charset="0"/>
              </a:rPr>
              <a:t>млн</a:t>
            </a:r>
            <a:r>
              <a:rPr lang="ru-RU" sz="1200" dirty="0" smtClean="0">
                <a:cs typeface="Arial" charset="0"/>
              </a:rPr>
              <a:t> зачисленных студентов</a:t>
            </a:r>
            <a:r>
              <a:rPr lang="en-US" sz="1200" dirty="0" smtClean="0">
                <a:cs typeface="Arial" charset="0"/>
              </a:rPr>
              <a:t>*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FFA21-BA76-41A0-B121-ED3DCF89F8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4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уже более века Аккредитация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AACSB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является синонимом высочайших стандартов в сфере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бизнес-образования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Аккредитованные школы успешно прошли жесткий отбор, проведенный их коллегами из сообщества обучения бизнесу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гарантируя, что у них имеются все ресурсы, квалификации и преданность делу, необходимые для предоставления своим студентам высококлассного, ориентированного на будущее образования в сфере бизнеса.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7315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2"/>
            <a:ext cx="41148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7850"/>
            <a:ext cx="4947313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35252"/>
            <a:ext cx="1609344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7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3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7315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2"/>
            <a:ext cx="41148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7850"/>
            <a:ext cx="4947313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35252"/>
            <a:ext cx="1609344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0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2"/>
            <a:ext cx="4114800" cy="266489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7850"/>
            <a:ext cx="4947313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451461"/>
            <a:ext cx="1609344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6858000" cy="435133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9"/>
            <a:ext cx="8053388" cy="185232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37128"/>
            <a:ext cx="8053388" cy="245252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cep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329898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70143"/>
            <a:ext cx="8229600" cy="1019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9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599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2668" y="6176963"/>
            <a:ext cx="848146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4460" y="6176963"/>
            <a:ext cx="5195080" cy="1560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3942" y="6176963"/>
            <a:ext cx="602857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3838" algn="l" defTabSz="914400" rtl="0" eaLnBrk="1" latinLnBrk="0" hangingPunct="1">
        <a:lnSpc>
          <a:spcPct val="100000"/>
        </a:lnSpc>
        <a:spcBef>
          <a:spcPts val="9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6125" indent="-230188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25425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pos="3024">
          <p15:clr>
            <a:srgbClr val="F26B43"/>
          </p15:clr>
        </p15:guide>
        <p15:guide id="7" pos="27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uclan.ac.uk/about_u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458" y="856280"/>
            <a:ext cx="7854351" cy="282317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" </a:t>
            </a:r>
            <a:r>
              <a:rPr lang="ru-RU" sz="4000" dirty="0" smtClean="0"/>
              <a:t>Если бы я был ректором Российской Магистратуры по </a:t>
            </a:r>
            <a:r>
              <a:rPr lang="ru-RU" sz="4000" dirty="0" err="1" smtClean="0"/>
              <a:t>бизнес-администрированию</a:t>
            </a:r>
            <a:r>
              <a:rPr lang="ru-RU" sz="4000" dirty="0" smtClean="0"/>
              <a:t>, я бы сделал следующее для экспорта своих магистерских программ</a:t>
            </a:r>
            <a:r>
              <a:rPr lang="en-US" sz="4000" dirty="0" smtClean="0"/>
              <a:t>..."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933" y="3944566"/>
            <a:ext cx="6858000" cy="1655762"/>
          </a:xfrm>
        </p:spPr>
        <p:txBody>
          <a:bodyPr>
            <a:normAutofit/>
          </a:bodyPr>
          <a:lstStyle/>
          <a:p>
            <a:r>
              <a:rPr lang="ru-RU" sz="2000" i="1" dirty="0" err="1" smtClean="0"/>
              <a:t>Тимоти</a:t>
            </a:r>
            <a:r>
              <a:rPr lang="ru-RU" sz="2000" i="1" dirty="0" smtClean="0"/>
              <a:t> С</a:t>
            </a:r>
            <a:r>
              <a:rPr lang="en-US" sz="2000" i="1" dirty="0" smtClean="0"/>
              <a:t>. </a:t>
            </a:r>
            <a:r>
              <a:rPr lang="ru-RU" sz="2000" i="1" dirty="0" err="1" smtClean="0"/>
              <a:t>Мескон</a:t>
            </a:r>
            <a:r>
              <a:rPr lang="en-US" sz="2000" i="1" dirty="0" smtClean="0"/>
              <a:t>, </a:t>
            </a:r>
            <a:r>
              <a:rPr lang="ru-RU" sz="2000" i="1" dirty="0" smtClean="0"/>
              <a:t>доктор наук, </a:t>
            </a:r>
            <a:endParaRPr lang="en-US" sz="2000" i="1" dirty="0" smtClean="0"/>
          </a:p>
          <a:p>
            <a:r>
              <a:rPr lang="ru-RU" sz="2000" i="1" dirty="0" smtClean="0"/>
              <a:t>Исполнительный вице-президент и </a:t>
            </a:r>
          </a:p>
          <a:p>
            <a:r>
              <a:rPr lang="ru-RU" sz="2000" i="1" dirty="0" smtClean="0"/>
              <a:t>Директор подразделения по</a:t>
            </a:r>
          </a:p>
          <a:p>
            <a:r>
              <a:rPr lang="ru-RU" sz="2000" i="1" dirty="0" smtClean="0"/>
              <a:t>Европе, Ближнему Востоку и Африке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2634" y="5427495"/>
            <a:ext cx="2781300" cy="1152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577" y="6202887"/>
            <a:ext cx="395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1916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г.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73511"/>
            <a:ext cx="8229600" cy="879628"/>
          </a:xfrm>
        </p:spPr>
        <p:txBody>
          <a:bodyPr/>
          <a:lstStyle/>
          <a:p>
            <a:pPr algn="ctr"/>
            <a:r>
              <a:rPr lang="ru-RU" dirty="0" smtClean="0"/>
              <a:t>Другие важные факторы </a:t>
            </a:r>
            <a:r>
              <a:rPr lang="en-US" dirty="0" smtClean="0"/>
              <a:t>/</a:t>
            </a:r>
            <a:r>
              <a:rPr lang="ru-RU" dirty="0" smtClean="0"/>
              <a:t> проблемы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4" y="503802"/>
            <a:ext cx="8524874" cy="59754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sz="2200" dirty="0" smtClean="0"/>
              <a:t>Управление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ru-RU" sz="2200" dirty="0" smtClean="0"/>
              <a:t>Прозрачность целей</a:t>
            </a:r>
            <a:r>
              <a:rPr lang="en-US" sz="2200" dirty="0" smtClean="0"/>
              <a:t>/</a:t>
            </a:r>
            <a:r>
              <a:rPr lang="ru-RU" sz="2200" dirty="0" smtClean="0"/>
              <a:t>стратегическое соответствие</a:t>
            </a:r>
            <a:r>
              <a:rPr lang="en-US" sz="22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ru-RU" sz="2200" dirty="0" smtClean="0"/>
              <a:t>Управление партнерством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ru-RU" sz="2200" dirty="0" smtClean="0"/>
              <a:t>Управление рисками</a:t>
            </a:r>
            <a:r>
              <a:rPr lang="en-US" sz="2200" dirty="0" smtClean="0"/>
              <a:t>/</a:t>
            </a:r>
            <a:r>
              <a:rPr lang="ru-RU" sz="2200" dirty="0" smtClean="0"/>
              <a:t>осуществимость и перспективность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</a:t>
            </a:r>
            <a:r>
              <a:rPr lang="ru-RU" sz="2200" dirty="0" smtClean="0"/>
              <a:t>Комплексная юридическая оценка</a:t>
            </a:r>
            <a:r>
              <a:rPr lang="en-US" sz="2200" dirty="0" smtClean="0"/>
              <a:t>/</a:t>
            </a:r>
            <a:r>
              <a:rPr lang="ru-RU" sz="2200" dirty="0" smtClean="0"/>
              <a:t>правовые вопросы и проблемы контроля; Ресурсы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</a:t>
            </a:r>
            <a:r>
              <a:rPr lang="ru-RU" sz="2200" dirty="0" smtClean="0"/>
              <a:t>Профессорско-преподавательский состав </a:t>
            </a:r>
            <a:r>
              <a:rPr lang="en-US" sz="2200" dirty="0" smtClean="0"/>
              <a:t>– </a:t>
            </a:r>
            <a:r>
              <a:rPr lang="ru-RU" sz="2200" dirty="0" smtClean="0"/>
              <a:t>подбор и квалификации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/>
              <a:t> Образовательные услуги надлежащего качества и соответствующие всем стандартам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/>
              <a:t>Методики, различающиеся с учреждениями-партнерами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</a:t>
            </a:r>
            <a:r>
              <a:rPr lang="ru-RU" sz="2200" dirty="0" smtClean="0"/>
              <a:t>Непрерывное</a:t>
            </a:r>
            <a:r>
              <a:rPr lang="en-US" sz="2200" dirty="0" smtClean="0"/>
              <a:t> </a:t>
            </a:r>
            <a:r>
              <a:rPr lang="ru-RU" sz="2200" dirty="0" smtClean="0"/>
              <a:t>обеспечение качества и самосовершенствование; академические стандарты и равноценность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ru-RU" sz="2200" dirty="0" smtClean="0"/>
              <a:t>Равноценные премии и награды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ru-RU" sz="2200" dirty="0" smtClean="0"/>
              <a:t>Равноценные методы и результаты оценивания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 </a:t>
            </a:r>
            <a:r>
              <a:rPr lang="ru-RU" sz="2200" dirty="0" smtClean="0"/>
              <a:t>Равноценное качество преподавания и обучения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ru-RU" sz="2200" dirty="0" smtClean="0"/>
              <a:t>Общие программные процессы и непрерывное усовершенствование</a:t>
            </a:r>
            <a:r>
              <a:rPr lang="en-US" sz="2200" dirty="0" smtClean="0"/>
              <a:t> (</a:t>
            </a:r>
            <a:r>
              <a:rPr lang="ru-RU" sz="2200" dirty="0" smtClean="0"/>
              <a:t>Гарантия обучения</a:t>
            </a:r>
            <a:r>
              <a:rPr lang="en-US" sz="2200" dirty="0" smtClean="0"/>
              <a:t>)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8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факторы риска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684"/>
            <a:ext cx="8330539" cy="5154279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ru-RU" dirty="0" smtClean="0"/>
              <a:t>Финансовые убытки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Аккредитация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Репутация учебного учреждения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ru-RU" dirty="0" smtClean="0"/>
              <a:t>Уровень удовлетворенности студентов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Уровень удовлетворенности профессорско-преподавательского состава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Интеллектуальная собственность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Признание квалификаций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Уверенность в системе обеспечения качества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Уверенность в системе высшего образования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Уверенность в способе предоставления услуг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0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0677"/>
            <a:ext cx="8229600" cy="1225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Примеры успешности экспорта школ бизнеса </a:t>
            </a:r>
            <a:r>
              <a:rPr lang="en-US" sz="4000" dirty="0" smtClean="0"/>
              <a:t>/</a:t>
            </a:r>
            <a:r>
              <a:rPr lang="ru-RU" sz="4000" dirty="0" smtClean="0"/>
              <a:t> магистратуры по </a:t>
            </a:r>
            <a:r>
              <a:rPr lang="ru-RU" sz="4000" dirty="0" err="1" smtClean="0"/>
              <a:t>бизнес-администрированию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5821"/>
            <a:ext cx="6858000" cy="47211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Россия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Африка</a:t>
            </a: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Ближний Восток</a:t>
            </a:r>
            <a:r>
              <a:rPr lang="en-US" sz="3600" dirty="0" smtClean="0"/>
              <a:t> 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Сингапур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Китай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Малайзия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Кипр</a:t>
            </a: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Бизнес-школа </a:t>
            </a:r>
            <a:r>
              <a:rPr lang="ru-RU" dirty="0" err="1" smtClean="0"/>
              <a:t>Кингстонского</a:t>
            </a:r>
            <a:r>
              <a:rPr lang="ru-RU" dirty="0" smtClean="0"/>
              <a:t> университета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3286" y="4615614"/>
            <a:ext cx="3370714" cy="18819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1178398"/>
            <a:ext cx="2143125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1257" y="926587"/>
            <a:ext cx="70658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Работает в сотрудничестве с Российской академией народного хозяйства и государственной службы при Президенте РФ </a:t>
            </a:r>
            <a:r>
              <a:rPr lang="en-US" sz="2000" b="1" dirty="0" smtClean="0"/>
              <a:t>(</a:t>
            </a:r>
            <a:r>
              <a:rPr lang="ru-RU" sz="2000" b="1" dirty="0" err="1" smtClean="0"/>
              <a:t>РАНХиГС</a:t>
            </a:r>
            <a:r>
              <a:rPr lang="en-US" sz="2000" b="1" dirty="0" smtClean="0"/>
              <a:t>)</a:t>
            </a:r>
            <a:r>
              <a:rPr lang="ru-RU" sz="2000" b="1" dirty="0" smtClean="0"/>
              <a:t> и предлагает программы студенческого обмена между этими двумя учебными заведениями. Студенты выбирают специальность – магистратура по </a:t>
            </a:r>
            <a:r>
              <a:rPr lang="ru-RU" sz="2000" b="1" dirty="0" err="1" smtClean="0"/>
              <a:t>бизнес-администрированию</a:t>
            </a:r>
            <a:r>
              <a:rPr lang="ru-RU" sz="2000" b="1" dirty="0" smtClean="0"/>
              <a:t> (</a:t>
            </a:r>
            <a:r>
              <a:rPr lang="en-US" sz="2000" b="1" dirty="0" smtClean="0"/>
              <a:t>MBA</a:t>
            </a:r>
            <a:r>
              <a:rPr lang="ru-RU" sz="2000" b="1" dirty="0" smtClean="0"/>
              <a:t>)</a:t>
            </a:r>
            <a:r>
              <a:rPr lang="en-US" sz="2000" b="1" dirty="0" smtClean="0"/>
              <a:t> </a:t>
            </a:r>
            <a:r>
              <a:rPr lang="ru-RU" sz="2000" b="1" dirty="0" smtClean="0"/>
              <a:t>или программа М</a:t>
            </a:r>
            <a:r>
              <a:rPr lang="en-US" sz="2000" b="1" dirty="0" smtClean="0"/>
              <a:t>BA</a:t>
            </a:r>
            <a:r>
              <a:rPr lang="ru-RU" sz="2000" b="1" dirty="0" smtClean="0"/>
              <a:t> для руководителей (</a:t>
            </a:r>
            <a:r>
              <a:rPr lang="en-US" sz="2000" b="1" dirty="0" smtClean="0"/>
              <a:t>Executive MBA</a:t>
            </a:r>
            <a:r>
              <a:rPr lang="ru-RU" sz="2000" b="1" dirty="0" smtClean="0"/>
              <a:t>)</a:t>
            </a:r>
            <a:r>
              <a:rPr lang="en-US" sz="2000" b="1" dirty="0" smtClean="0"/>
              <a:t>, </a:t>
            </a:r>
            <a:r>
              <a:rPr lang="ru-RU" sz="2000" b="1" dirty="0" smtClean="0"/>
              <a:t>в зависимости от их управленческого опыта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r>
              <a:rPr lang="ru-RU" sz="2000" b="1" dirty="0" smtClean="0"/>
              <a:t>Свыше 800 студентов окончили программу с момента, как члены научно-педагогического сообщества </a:t>
            </a:r>
            <a:r>
              <a:rPr lang="ru-RU" sz="2000" b="1" dirty="0" err="1" smtClean="0"/>
              <a:t>Кингстонского</a:t>
            </a:r>
            <a:r>
              <a:rPr lang="ru-RU" sz="2000" b="1" dirty="0" smtClean="0"/>
              <a:t> Университета впервые инициировали сотрудничество с Россией в 1998 г.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055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-120315"/>
            <a:ext cx="8229600" cy="1225899"/>
          </a:xfrm>
        </p:spPr>
        <p:txBody>
          <a:bodyPr/>
          <a:lstStyle/>
          <a:p>
            <a:pPr algn="ctr"/>
            <a:r>
              <a:rPr lang="ru-RU" dirty="0" smtClean="0"/>
              <a:t>Школа бизнеса </a:t>
            </a:r>
            <a:r>
              <a:rPr lang="en-US" dirty="0" smtClean="0"/>
              <a:t>ESSEC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83619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1 школа, </a:t>
            </a:r>
            <a:r>
              <a:rPr lang="en-US" sz="3600" b="1" dirty="0" smtClean="0"/>
              <a:t>5 </a:t>
            </a:r>
            <a:r>
              <a:rPr lang="ru-RU" sz="3600" b="1" dirty="0" smtClean="0"/>
              <a:t>кампусов </a:t>
            </a:r>
            <a:r>
              <a:rPr lang="en-US" sz="3600" b="1" dirty="0" smtClean="0"/>
              <a:t>– 3</a:t>
            </a:r>
            <a:r>
              <a:rPr lang="ru-RU" sz="3600" b="1" dirty="0" smtClean="0"/>
              <a:t> страны</a:t>
            </a:r>
            <a:endParaRPr lang="en-US" sz="3600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ru-RU" sz="3200" b="1" dirty="0" err="1" smtClean="0"/>
              <a:t>Сержи-Понтуаз</a:t>
            </a:r>
            <a:endParaRPr lang="ru-RU" sz="3200" b="1" dirty="0" smtClean="0"/>
          </a:p>
          <a:p>
            <a:r>
              <a:rPr lang="ru-RU" sz="3200" b="1" dirty="0" err="1" smtClean="0"/>
              <a:t>Ла-Дефанс</a:t>
            </a:r>
            <a:r>
              <a:rPr lang="ru-RU" sz="3200" b="1" dirty="0" smtClean="0"/>
              <a:t>, Париж</a:t>
            </a:r>
            <a:endParaRPr lang="en-US" sz="3200" b="1" dirty="0" smtClean="0"/>
          </a:p>
          <a:p>
            <a:r>
              <a:rPr lang="ru-RU" sz="3200" b="1" dirty="0" smtClean="0"/>
              <a:t>Сингапур</a:t>
            </a:r>
            <a:endParaRPr lang="en-US" sz="3200" b="1" dirty="0" smtClean="0"/>
          </a:p>
          <a:p>
            <a:r>
              <a:rPr lang="ru-RU" sz="3200" b="1" dirty="0" smtClean="0"/>
              <a:t>Рабат </a:t>
            </a:r>
            <a:r>
              <a:rPr lang="en-US" sz="3200" b="1" dirty="0" smtClean="0"/>
              <a:t>(</a:t>
            </a:r>
            <a:r>
              <a:rPr lang="ru-RU" sz="3200" b="1" dirty="0" smtClean="0"/>
              <a:t>Марокко</a:t>
            </a:r>
            <a:r>
              <a:rPr lang="en-US" sz="3200" b="1" dirty="0" smtClean="0"/>
              <a:t>)</a:t>
            </a:r>
          </a:p>
          <a:p>
            <a:r>
              <a:rPr lang="ru-RU" sz="3200" b="1" dirty="0" smtClean="0"/>
              <a:t>Маврикий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3808" y="167120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7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851"/>
            <a:ext cx="8229600" cy="6401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ru-RU" sz="4400" dirty="0" smtClean="0"/>
              <a:t>Программы </a:t>
            </a:r>
            <a:r>
              <a:rPr lang="en-US" sz="4400" dirty="0" smtClean="0"/>
              <a:t>MBA </a:t>
            </a:r>
            <a:r>
              <a:rPr lang="ru-RU" sz="4400" dirty="0" smtClean="0"/>
              <a:t>в ОАЭ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>В ОАЭ </a:t>
            </a:r>
            <a:r>
              <a:rPr lang="ru-RU" sz="2700" b="0" dirty="0" smtClean="0"/>
              <a:t>существует</a:t>
            </a:r>
            <a:r>
              <a:rPr lang="ru-RU" sz="2700" dirty="0" smtClean="0"/>
              <a:t> </a:t>
            </a:r>
            <a:r>
              <a:rPr lang="ru-RU" sz="2700" b="0" dirty="0" smtClean="0"/>
              <a:t>более </a:t>
            </a:r>
            <a:r>
              <a:rPr lang="en-US" sz="2700" b="0" dirty="0" smtClean="0"/>
              <a:t>80</a:t>
            </a:r>
            <a:r>
              <a:rPr lang="en-US" sz="2700" b="0" dirty="0"/>
              <a:t> </a:t>
            </a:r>
            <a:r>
              <a:rPr lang="ru-RU" sz="2700" b="0" dirty="0" smtClean="0"/>
              <a:t>курсов </a:t>
            </a:r>
            <a:r>
              <a:rPr lang="ru-RU" sz="2700" dirty="0" smtClean="0"/>
              <a:t>магистратуры по </a:t>
            </a:r>
            <a:r>
              <a:rPr lang="ru-RU" sz="2700" dirty="0" err="1" smtClean="0"/>
              <a:t>бизнес-администрированию</a:t>
            </a:r>
            <a:r>
              <a:rPr lang="ru-RU" sz="2700" dirty="0" smtClean="0"/>
              <a:t> </a:t>
            </a:r>
            <a:r>
              <a:rPr lang="ru-RU" sz="2700" b="0" dirty="0" smtClean="0"/>
              <a:t>(</a:t>
            </a:r>
            <a:r>
              <a:rPr lang="en-US" sz="2700" dirty="0" smtClean="0"/>
              <a:t>MBA</a:t>
            </a:r>
            <a:r>
              <a:rPr lang="ru-RU" sz="2700" dirty="0" smtClean="0"/>
              <a:t>)</a:t>
            </a:r>
            <a:r>
              <a:rPr lang="ru-RU" sz="2700" b="0" dirty="0" smtClean="0"/>
              <a:t> на базе более чем </a:t>
            </a:r>
            <a:r>
              <a:rPr lang="en-US" sz="2700" b="0" dirty="0" smtClean="0"/>
              <a:t>60 </a:t>
            </a:r>
            <a:r>
              <a:rPr lang="ru-RU" sz="2700" b="0" dirty="0" smtClean="0"/>
              <a:t>университетов и </a:t>
            </a:r>
            <a:r>
              <a:rPr lang="ru-RU" sz="2700" b="0" dirty="0" err="1" smtClean="0"/>
              <a:t>бизнес-</a:t>
            </a:r>
            <a:r>
              <a:rPr lang="ru-RU" sz="2700" dirty="0" err="1" smtClean="0"/>
              <a:t>школ</a:t>
            </a:r>
            <a:r>
              <a:rPr lang="en-US" sz="2700" b="0" dirty="0" smtClean="0"/>
              <a:t>. </a:t>
            </a:r>
            <a:r>
              <a:rPr lang="en-US" sz="2700" b="0" dirty="0"/>
              <a:t>13 </a:t>
            </a:r>
            <a:r>
              <a:rPr lang="ru-RU" sz="2700" b="0" dirty="0" smtClean="0"/>
              <a:t>из этих курсов являются программами </a:t>
            </a:r>
            <a:r>
              <a:rPr lang="en-US" sz="2700" dirty="0" smtClean="0"/>
              <a:t>MBA</a:t>
            </a:r>
            <a:r>
              <a:rPr lang="ru-RU" sz="2700" dirty="0" smtClean="0"/>
              <a:t> для руководителей </a:t>
            </a:r>
            <a:r>
              <a:rPr lang="en-US" sz="2700" b="0" dirty="0"/>
              <a:t> (</a:t>
            </a:r>
            <a:r>
              <a:rPr lang="en-US" sz="2700" b="0" dirty="0" smtClean="0"/>
              <a:t>EMBA)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09" y="2816893"/>
            <a:ext cx="2095500" cy="128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4808" y="2774030"/>
            <a:ext cx="2095500" cy="1162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2554" y="2607343"/>
            <a:ext cx="1333500" cy="1495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09" y="4238876"/>
            <a:ext cx="26670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5547" y="4175836"/>
            <a:ext cx="2143125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3911" y="4514850"/>
            <a:ext cx="1250031" cy="12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Школа бизнеса </a:t>
            </a:r>
            <a:r>
              <a:rPr lang="en-US" sz="4000" dirty="0" smtClean="0"/>
              <a:t>INSEAD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</a:t>
            </a:r>
            <a:r>
              <a:rPr lang="en-US" sz="4000" dirty="0" smtClean="0"/>
              <a:t> </a:t>
            </a:r>
            <a:r>
              <a:rPr lang="ru-RU" sz="4000" dirty="0" smtClean="0"/>
              <a:t>Абу </a:t>
            </a:r>
            <a:r>
              <a:rPr lang="ru-RU" sz="4000" dirty="0" err="1" smtClean="0"/>
              <a:t>Даби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4947" y="2081463"/>
            <a:ext cx="5643064" cy="2624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49" y="1618735"/>
            <a:ext cx="2949178" cy="9504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4000" dirty="0" smtClean="0"/>
              <a:t>Школа бизнеса </a:t>
            </a:r>
            <a:r>
              <a:rPr lang="en-US" sz="4400" dirty="0" smtClean="0"/>
              <a:t>INSEAD</a:t>
            </a:r>
            <a:r>
              <a:rPr lang="ru-RU" sz="4400" dirty="0" smtClean="0"/>
              <a:t> </a:t>
            </a:r>
            <a:r>
              <a:rPr lang="ru-RU" sz="4000" dirty="0" smtClean="0"/>
              <a:t>в Сингапуре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968" y="472008"/>
            <a:ext cx="4942284" cy="586105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 </a:t>
            </a:r>
            <a:r>
              <a:rPr lang="en-US" sz="1600" b="1" dirty="0" smtClean="0"/>
              <a:t>1999</a:t>
            </a:r>
            <a:r>
              <a:rPr lang="ru-RU" sz="1600" b="1" dirty="0" smtClean="0"/>
              <a:t> г.</a:t>
            </a:r>
            <a:r>
              <a:rPr lang="en-US" sz="1600" b="1" dirty="0" smtClean="0"/>
              <a:t> </a:t>
            </a:r>
            <a:r>
              <a:rPr lang="en-US" sz="1600" b="1" dirty="0"/>
              <a:t>INSEAD </a:t>
            </a:r>
            <a:r>
              <a:rPr lang="ru-RU" sz="1600" b="1" dirty="0" smtClean="0"/>
              <a:t>совершил смелый шаг, решившись выделиться из ряда остальных </a:t>
            </a:r>
            <a:r>
              <a:rPr lang="ru-RU" sz="1600" b="1" dirty="0" err="1" smtClean="0"/>
              <a:t>бизнес-школ</a:t>
            </a:r>
            <a:r>
              <a:rPr lang="ru-RU" sz="1600" b="1" dirty="0" smtClean="0"/>
              <a:t>: он открыл филиал в Азии и стал первой школой бизнеса с двумя полноценными студенческими городками с постоянным профессорско-преподавательским составом – один из них находится в Европе, другой – в Азии.</a:t>
            </a:r>
            <a:r>
              <a:rPr lang="en-US" sz="1600" b="1" dirty="0"/>
              <a:t> </a:t>
            </a:r>
          </a:p>
          <a:p>
            <a:r>
              <a:rPr lang="ru-RU" sz="1600" b="1" dirty="0" smtClean="0"/>
              <a:t>В </a:t>
            </a:r>
            <a:r>
              <a:rPr lang="en-US" sz="1600" b="1" dirty="0" smtClean="0"/>
              <a:t>2005</a:t>
            </a:r>
            <a:r>
              <a:rPr lang="ru-RU" sz="1600" b="1" dirty="0" smtClean="0"/>
              <a:t> г. началась вторая фаза развития филиала, в результате чего</a:t>
            </a:r>
            <a:r>
              <a:rPr lang="en-US" sz="1600" b="1" dirty="0" smtClean="0"/>
              <a:t> </a:t>
            </a:r>
            <a:r>
              <a:rPr lang="en-US" sz="1600" b="1" dirty="0"/>
              <a:t>INSEAD </a:t>
            </a:r>
            <a:r>
              <a:rPr lang="ru-RU" sz="1600" b="1" dirty="0" smtClean="0"/>
              <a:t>расширил свое присутствие в Азии</a:t>
            </a:r>
            <a:r>
              <a:rPr lang="en-US" sz="1600" b="1" dirty="0" smtClean="0"/>
              <a:t>.</a:t>
            </a:r>
            <a:r>
              <a:rPr lang="en-US" sz="1600" b="1" dirty="0"/>
              <a:t> </a:t>
            </a:r>
            <a:r>
              <a:rPr lang="ru-RU" sz="1600" b="1" dirty="0" smtClean="0"/>
              <a:t>В </a:t>
            </a:r>
            <a:r>
              <a:rPr lang="en-US" sz="1600" b="1" dirty="0" smtClean="0"/>
              <a:t>2010-11</a:t>
            </a:r>
            <a:r>
              <a:rPr lang="ru-RU" sz="1600" b="1" dirty="0" smtClean="0"/>
              <a:t> гг. школа с большой гордостью отметила десятилетие своего Азиатского филиала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r>
              <a:rPr lang="ru-RU" sz="1600" b="1" dirty="0" smtClean="0"/>
              <a:t>В </a:t>
            </a:r>
            <a:r>
              <a:rPr lang="en-US" sz="1600" b="1" dirty="0" smtClean="0"/>
              <a:t>2015</a:t>
            </a:r>
            <a:r>
              <a:rPr lang="ru-RU" sz="1600" b="1" dirty="0" smtClean="0"/>
              <a:t> г.</a:t>
            </a:r>
            <a:r>
              <a:rPr lang="en-US" sz="1600" b="1" dirty="0" smtClean="0"/>
              <a:t> </a:t>
            </a:r>
            <a:r>
              <a:rPr lang="en-US" sz="1600" b="1" dirty="0"/>
              <a:t>INSEAD </a:t>
            </a:r>
            <a:r>
              <a:rPr lang="ru-RU" sz="1600" b="1" dirty="0" smtClean="0"/>
              <a:t>открыл Центр Подготовки Руководителей (</a:t>
            </a:r>
            <a:r>
              <a:rPr lang="en-US" sz="1600" b="1" dirty="0" smtClean="0"/>
              <a:t>Leadership Development Centre</a:t>
            </a:r>
            <a:r>
              <a:rPr lang="ru-RU" sz="1600" b="1" dirty="0" smtClean="0"/>
              <a:t>), 6-этажное здание площадью в 10 тыс. кв.м. и стоимостью в </a:t>
            </a:r>
            <a:r>
              <a:rPr lang="en-US" sz="1600" b="1" dirty="0" smtClean="0"/>
              <a:t>55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млн</a:t>
            </a:r>
            <a:r>
              <a:rPr lang="en-US" sz="1600" b="1" dirty="0" smtClean="0"/>
              <a:t> </a:t>
            </a:r>
            <a:r>
              <a:rPr lang="ru-RU" sz="1600" b="1" dirty="0" smtClean="0"/>
              <a:t>сингапурских долларов</a:t>
            </a:r>
            <a:r>
              <a:rPr lang="en-US" sz="1600" b="1" dirty="0" smtClean="0"/>
              <a:t>,</a:t>
            </a:r>
            <a:r>
              <a:rPr lang="ru-RU" sz="1600" b="1" dirty="0" smtClean="0"/>
              <a:t> которое появилось в ответ на растущие потребности Азиатского рынка в подготовке специалистов в области управления и в повышении квалификации руководящих кадров</a:t>
            </a:r>
            <a:r>
              <a:rPr lang="en-US" sz="1600" b="1" dirty="0" smtClean="0"/>
              <a:t>. 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2874"/>
            <a:ext cx="3959051" cy="10259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Ливерпульский университет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866274"/>
            <a:ext cx="6858000" cy="531068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еще один университет с репутацией научно-исследовательского центра</a:t>
            </a:r>
            <a:r>
              <a:rPr lang="en-US" dirty="0" smtClean="0"/>
              <a:t>.</a:t>
            </a:r>
            <a:r>
              <a:rPr lang="ru-RU" dirty="0" smtClean="0"/>
              <a:t> Он был основан в </a:t>
            </a:r>
            <a:r>
              <a:rPr lang="en-US" dirty="0" smtClean="0"/>
              <a:t>1881</a:t>
            </a:r>
            <a:r>
              <a:rPr lang="ru-RU" dirty="0" smtClean="0"/>
              <a:t> г. и сейчас насчитывает свыше </a:t>
            </a:r>
            <a:r>
              <a:rPr lang="en-US" dirty="0" smtClean="0"/>
              <a:t>27</a:t>
            </a:r>
            <a:r>
              <a:rPr lang="ru-RU" dirty="0" smtClean="0"/>
              <a:t> </a:t>
            </a:r>
            <a:r>
              <a:rPr lang="en-US" dirty="0" smtClean="0"/>
              <a:t>000 </a:t>
            </a:r>
            <a:r>
              <a:rPr lang="ru-RU" dirty="0" smtClean="0"/>
              <a:t>студентов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В университете на данный момент работает свыше </a:t>
            </a:r>
            <a:r>
              <a:rPr lang="en-US" dirty="0" smtClean="0"/>
              <a:t>1300 </a:t>
            </a:r>
            <a:r>
              <a:rPr lang="ru-RU" dirty="0" smtClean="0"/>
              <a:t>ведущих научных сотрудников</a:t>
            </a:r>
            <a:r>
              <a:rPr lang="en-US" dirty="0" smtClean="0"/>
              <a:t>. </a:t>
            </a:r>
            <a:r>
              <a:rPr lang="ru-RU" dirty="0" smtClean="0"/>
              <a:t>У него также имеется огромное количество партнеров по всему миру, включая </a:t>
            </a:r>
            <a:r>
              <a:rPr lang="ru-RU" dirty="0" smtClean="0">
                <a:solidFill>
                  <a:srgbClr val="00B050"/>
                </a:solidFill>
              </a:rPr>
              <a:t>Китай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ru-RU" dirty="0" err="1" smtClean="0"/>
              <a:t>Сианьский</a:t>
            </a:r>
            <a:r>
              <a:rPr lang="ru-RU" dirty="0" smtClean="0"/>
              <a:t> университет </a:t>
            </a:r>
            <a:r>
              <a:rPr lang="ru-RU" dirty="0" err="1" smtClean="0"/>
              <a:t>Цзяо</a:t>
            </a:r>
            <a:r>
              <a:rPr lang="ru-RU" dirty="0" smtClean="0"/>
              <a:t> </a:t>
            </a:r>
            <a:r>
              <a:rPr lang="ru-RU" dirty="0" err="1" smtClean="0"/>
              <a:t>Тун-Ливерпульский</a:t>
            </a:r>
            <a:r>
              <a:rPr lang="ru-RU" dirty="0" smtClean="0"/>
              <a:t> Университет </a:t>
            </a:r>
            <a:r>
              <a:rPr lang="en-US" dirty="0" smtClean="0"/>
              <a:t>(</a:t>
            </a:r>
            <a:r>
              <a:rPr lang="en-US" dirty="0"/>
              <a:t>XJTLU) </a:t>
            </a:r>
            <a:r>
              <a:rPr lang="ru-RU" dirty="0" smtClean="0"/>
              <a:t>– это совместное предприятие, которое было основано в </a:t>
            </a:r>
            <a:r>
              <a:rPr lang="en-US" dirty="0" smtClean="0"/>
              <a:t>2006 </a:t>
            </a:r>
            <a:r>
              <a:rPr lang="ru-RU" dirty="0" smtClean="0"/>
              <a:t>г. в г. </a:t>
            </a:r>
            <a:r>
              <a:rPr lang="ru-RU" dirty="0" err="1" smtClean="0"/>
              <a:t>Сучжоу</a:t>
            </a:r>
            <a:r>
              <a:rPr lang="ru-RU" dirty="0" smtClean="0"/>
              <a:t> на восточном побережье Китая</a:t>
            </a:r>
            <a:r>
              <a:rPr lang="en-US" dirty="0" smtClean="0"/>
              <a:t>. </a:t>
            </a:r>
          </a:p>
          <a:p>
            <a:r>
              <a:rPr lang="en-US" dirty="0" smtClean="0"/>
              <a:t>XJTLU </a:t>
            </a:r>
            <a:r>
              <a:rPr lang="ru-RU" dirty="0" smtClean="0"/>
              <a:t>ставит своей целью провести слияние Западного и Восточного подхода к обучению</a:t>
            </a:r>
            <a:r>
              <a:rPr lang="en-US" dirty="0" smtClean="0"/>
              <a:t>. </a:t>
            </a:r>
            <a:r>
              <a:rPr lang="ru-RU" dirty="0" smtClean="0"/>
              <a:t>Дипломы о высшем образовании можно получить по различным специальностям в сфере точных наук, инженерного дела и управления</a:t>
            </a:r>
            <a:r>
              <a:rPr lang="en-US" dirty="0" smtClean="0"/>
              <a:t>. </a:t>
            </a:r>
            <a:r>
              <a:rPr lang="ru-RU" dirty="0" smtClean="0"/>
              <a:t>Университет присуждает как свой собственный китайский диплом, так и диплом Ливерпульского Университета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1579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Ноттингемский</a:t>
            </a:r>
            <a:r>
              <a:rPr lang="ru-RU" sz="3600" dirty="0" smtClean="0"/>
              <a:t> университет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8" y="1191126"/>
            <a:ext cx="8573501" cy="626845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 в </a:t>
            </a:r>
            <a:r>
              <a:rPr lang="en-US" dirty="0" smtClean="0"/>
              <a:t>1881</a:t>
            </a:r>
            <a:r>
              <a:rPr lang="ru-RU" dirty="0" smtClean="0"/>
              <a:t> г.</a:t>
            </a:r>
            <a:r>
              <a:rPr lang="en-US" dirty="0" smtClean="0"/>
              <a:t>, </a:t>
            </a:r>
            <a:r>
              <a:rPr lang="ru-RU" dirty="0" smtClean="0"/>
              <a:t>и недавно занял 8е место в десятке лучших британских научно-исследовательских университетов</a:t>
            </a:r>
            <a:r>
              <a:rPr lang="en-US" dirty="0" smtClean="0"/>
              <a:t>. </a:t>
            </a:r>
            <a:endParaRPr lang="en-US" dirty="0"/>
          </a:p>
          <a:p>
            <a:r>
              <a:rPr lang="ru-RU" dirty="0" err="1" smtClean="0"/>
              <a:t>Ноттингемский</a:t>
            </a:r>
            <a:r>
              <a:rPr lang="ru-RU" dirty="0" smtClean="0"/>
              <a:t> университет был первым из британских университетов, который открыл филиал за границей (в 2000 г.). Сейчас у него уже два филиала – в г. </a:t>
            </a:r>
            <a:r>
              <a:rPr lang="ru-RU" dirty="0" err="1" smtClean="0"/>
              <a:t>Семеньих</a:t>
            </a:r>
            <a:r>
              <a:rPr lang="ru-RU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ru-RU" dirty="0" err="1" smtClean="0">
                <a:solidFill>
                  <a:srgbClr val="00B050"/>
                </a:solidFill>
              </a:rPr>
              <a:t>алайзия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  <a:r>
              <a:rPr lang="en-US" dirty="0" smtClean="0"/>
              <a:t> </a:t>
            </a:r>
            <a:r>
              <a:rPr lang="ru-RU" dirty="0" smtClean="0"/>
              <a:t>и г. </a:t>
            </a:r>
            <a:r>
              <a:rPr lang="ru-RU" dirty="0" err="1" smtClean="0"/>
              <a:t>Нинбо</a:t>
            </a:r>
            <a:r>
              <a:rPr lang="ru-RU" dirty="0" smtClean="0"/>
              <a:t> в Китае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Бизнес-школа </a:t>
            </a:r>
            <a:r>
              <a:rPr lang="ru-RU" dirty="0" err="1" smtClean="0"/>
              <a:t>Ноттингемского</a:t>
            </a:r>
            <a:r>
              <a:rPr lang="ru-RU" dirty="0" smtClean="0"/>
              <a:t> университета в Малайзии</a:t>
            </a:r>
            <a:r>
              <a:rPr lang="en-US" dirty="0"/>
              <a:t> (NUBS Malaysia) </a:t>
            </a:r>
            <a:r>
              <a:rPr lang="ru-RU" dirty="0" smtClean="0"/>
              <a:t>является одним из крупнейших центром образования в сфере управления, а ее миссия – оставаться ведущей международной школой бизнеса</a:t>
            </a:r>
            <a:r>
              <a:rPr lang="en-US" dirty="0" smtClean="0"/>
              <a:t>,</a:t>
            </a:r>
            <a:r>
              <a:rPr lang="ru-RU" dirty="0" smtClean="0"/>
              <a:t> сохраняя высокие стандарты как в обучении, так и в научно-исследовательской деятельности</a:t>
            </a:r>
            <a:r>
              <a:rPr lang="en-US" dirty="0" smtClean="0"/>
              <a:t>.</a:t>
            </a:r>
            <a:r>
              <a:rPr lang="en-US" dirty="0"/>
              <a:t> 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642"/>
            <a:ext cx="8229600" cy="1708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Бизнес </a:t>
            </a:r>
            <a:r>
              <a:rPr lang="ru-RU" sz="3600" dirty="0" smtClean="0"/>
              <a:t>Образование. Объединяем.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66701"/>
          <a:stretch/>
        </p:blipFill>
        <p:spPr>
          <a:xfrm>
            <a:off x="454927" y="1603184"/>
            <a:ext cx="8234145" cy="827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261" y="2721962"/>
            <a:ext cx="25191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Миссия</a:t>
            </a:r>
            <a:r>
              <a:rPr lang="ru-RU" sz="1600" dirty="0"/>
              <a:t> AACSB International – стимулировать заинтересованность и вовлеченность, форсировать внедрение инновационных идей, а также усиливать степень воздействия в области бизнес-образования.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367339" y="2721962"/>
            <a:ext cx="1953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Видение</a:t>
            </a:r>
            <a:r>
              <a:rPr lang="ru-RU" sz="1600" dirty="0"/>
              <a:t> </a:t>
            </a:r>
            <a:r>
              <a:rPr lang="en-US" sz="1600" dirty="0"/>
              <a:t>AACSB International</a:t>
            </a:r>
            <a:r>
              <a:rPr lang="ru-RU" sz="1600" dirty="0"/>
              <a:t> – способствовать трансформации бизнес-образования для целей всеобщего процветания.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52788" y="2721961"/>
            <a:ext cx="17872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Именно такое количество лет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AACSB International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уже занимается поддержанием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продвижением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инноваций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в ведущих бизнес-школах мира.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Университет Центрального Ланкашира </a:t>
            </a:r>
            <a:r>
              <a:rPr lang="en-US" dirty="0" smtClean="0"/>
              <a:t>(</a:t>
            </a:r>
            <a:r>
              <a:rPr lang="en-US" dirty="0"/>
              <a:t>UCLan)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978249"/>
            <a:ext cx="8829675" cy="5475690"/>
          </a:xfrm>
        </p:spPr>
        <p:txBody>
          <a:bodyPr>
            <a:normAutofit/>
          </a:bodyPr>
          <a:lstStyle/>
          <a:p>
            <a:r>
              <a:rPr lang="ru-RU" dirty="0" smtClean="0"/>
              <a:t>Университет Центрального Ланкашира </a:t>
            </a:r>
            <a:r>
              <a:rPr lang="en-US" dirty="0" smtClean="0"/>
              <a:t>(</a:t>
            </a:r>
            <a:r>
              <a:rPr lang="en-US" dirty="0"/>
              <a:t>UCLan) </a:t>
            </a:r>
            <a:r>
              <a:rPr lang="ru-RU" dirty="0" smtClean="0"/>
              <a:t>является одним из крупнейших университетов Великобритании и насчитывает почти </a:t>
            </a:r>
            <a:r>
              <a:rPr lang="en-US" dirty="0" smtClean="0"/>
              <a:t>38</a:t>
            </a:r>
            <a:r>
              <a:rPr lang="ru-RU" dirty="0" smtClean="0"/>
              <a:t> </a:t>
            </a:r>
            <a:r>
              <a:rPr lang="en-US" dirty="0" smtClean="0"/>
              <a:t>000 </a:t>
            </a:r>
            <a:r>
              <a:rPr lang="ru-RU" dirty="0" smtClean="0"/>
              <a:t>сотрудников и студентов</a:t>
            </a:r>
            <a:r>
              <a:rPr lang="en-US" dirty="0" smtClean="0"/>
              <a:t>. </a:t>
            </a:r>
            <a:r>
              <a:rPr lang="ru-RU" dirty="0" smtClean="0"/>
              <a:t>Он особенно славится своими достижениями в сфере бизнеса</a:t>
            </a:r>
            <a:r>
              <a:rPr lang="en-US" dirty="0" smtClean="0"/>
              <a:t>: </a:t>
            </a:r>
            <a:r>
              <a:rPr lang="en-US" dirty="0" err="1"/>
              <a:t>UCLan</a:t>
            </a:r>
            <a:r>
              <a:rPr lang="en-US" dirty="0"/>
              <a:t> </a:t>
            </a:r>
            <a:r>
              <a:rPr lang="ru-RU" dirty="0" smtClean="0"/>
              <a:t>занял</a:t>
            </a:r>
            <a:r>
              <a:rPr lang="en-US" dirty="0"/>
              <a:t> </a:t>
            </a:r>
            <a:r>
              <a:rPr lang="ru-RU" dirty="0" smtClean="0">
                <a:hlinkClick r:id="rId2"/>
              </a:rPr>
              <a:t>второе место в Великобритании</a:t>
            </a:r>
            <a:r>
              <a:rPr lang="en-US" dirty="0"/>
              <a:t> </a:t>
            </a:r>
            <a:r>
              <a:rPr lang="ru-RU" dirty="0" smtClean="0"/>
              <a:t>по количеству выпускников, открывших свое дело, и за последние </a:t>
            </a:r>
            <a:r>
              <a:rPr lang="ru-RU" smtClean="0"/>
              <a:t>5 лет помог </a:t>
            </a:r>
            <a:r>
              <a:rPr lang="ru-RU" dirty="0" smtClean="0"/>
              <a:t>более чем </a:t>
            </a:r>
            <a:r>
              <a:rPr lang="en-US" dirty="0" smtClean="0"/>
              <a:t>1000 </a:t>
            </a:r>
            <a:r>
              <a:rPr lang="ru-RU" dirty="0" smtClean="0"/>
              <a:t>студентам или выпускникам начать свой бизнес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UCLan</a:t>
            </a:r>
            <a:r>
              <a:rPr lang="en-US" dirty="0"/>
              <a:t> </a:t>
            </a:r>
            <a:r>
              <a:rPr lang="ru-RU" dirty="0" smtClean="0"/>
              <a:t>стал первым британским университетом, открывшим филиал на </a:t>
            </a:r>
            <a:r>
              <a:rPr lang="ru-RU" b="1" dirty="0" smtClean="0">
                <a:solidFill>
                  <a:srgbClr val="00B050"/>
                </a:solidFill>
              </a:rPr>
              <a:t>Кипре</a:t>
            </a:r>
            <a:r>
              <a:rPr lang="en-US" dirty="0" smtClean="0"/>
              <a:t>. </a:t>
            </a:r>
            <a:r>
              <a:rPr lang="ru-RU" dirty="0" smtClean="0"/>
              <a:t>Построенный специально для этой цели студенческий городок с современными и хорошо оборудованными лекционными аудиториями открылся в </a:t>
            </a:r>
            <a:r>
              <a:rPr lang="ru-RU" dirty="0" err="1" smtClean="0"/>
              <a:t>Ларнаке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en-US" dirty="0" smtClean="0"/>
              <a:t>2012</a:t>
            </a:r>
            <a:r>
              <a:rPr lang="ru-RU" dirty="0" smtClean="0"/>
              <a:t> г.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3606" y="5468393"/>
            <a:ext cx="3702718" cy="10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z-Cyrl-AZ" dirty="0"/>
              <a:t/>
            </a:r>
            <a:br>
              <a:rPr lang="az-Cyrl-AZ" dirty="0"/>
            </a:br>
            <a:r>
              <a:rPr lang="en-US" dirty="0" smtClean="0"/>
              <a:t>                                                            </a:t>
            </a:r>
            <a:r>
              <a:rPr lang="az-Cyrl-AZ" sz="4400" dirty="0" smtClean="0"/>
              <a:t>Спасибо</a:t>
            </a:r>
            <a:r>
              <a:rPr lang="az-Cyrl-AZ" sz="4400" dirty="0" smtClean="0"/>
              <a:t>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201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Устанавливая связи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309" y="1155941"/>
            <a:ext cx="4209691" cy="2391932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182880" rIns="2743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Свыше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</a:rPr>
              <a:t>80 </a:t>
            </a:r>
            <a:endParaRPr lang="en-US" sz="7200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мероприятий по повышению квалификации и профессиональному  росту ежегодно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8" y="1155940"/>
            <a:ext cx="4305301" cy="2391932"/>
          </a:xfrm>
          <a:prstGeom prst="rect">
            <a:avLst/>
          </a:prstGeom>
          <a:solidFill>
            <a:schemeClr val="accent6"/>
          </a:solidFill>
        </p:spPr>
        <p:txBody>
          <a:bodyPr wrap="square" lIns="274320" tIns="182880" rIns="2743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Свыше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</a:rPr>
              <a:t>40 000 </a:t>
            </a:r>
            <a:endParaRPr lang="en-US" sz="7200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идейных лидеров, педагогов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 волонтеров и новаторов в сфере бизнеса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09" y="3547871"/>
            <a:ext cx="4209691" cy="2421607"/>
          </a:xfrm>
          <a:prstGeom prst="rect">
            <a:avLst/>
          </a:prstGeom>
          <a:solidFill>
            <a:schemeClr val="accent5"/>
          </a:solidFill>
        </p:spPr>
        <p:txBody>
          <a:bodyPr wrap="square" lIns="274320" tIns="182880" rIns="274320" rtlCol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Обслуживает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свыше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</a:rPr>
              <a:t>3</a:t>
            </a:r>
            <a:r>
              <a:rPr lang="ru-RU" sz="72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миллионов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endParaRPr lang="en-US" sz="7200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зачисленных студентов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9" y="3547872"/>
            <a:ext cx="4295775" cy="2421606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182880" rIns="274320" rtlCol="0"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Поддерживает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свыше</a:t>
            </a:r>
            <a:r>
              <a:rPr lang="en-US" sz="7200" b="1" dirty="0" smtClean="0">
                <a:solidFill>
                  <a:schemeClr val="bg1"/>
                </a:solidFill>
              </a:rPr>
              <a:t>10 000 </a:t>
            </a:r>
            <a:endParaRPr lang="en-US" sz="7200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членов профессорско-преподавательского состава, работающих на полной ставке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2258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Наше присутствие в мире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919281"/>
            <a:ext cx="8077200" cy="4823532"/>
            <a:chOff x="457200" y="919281"/>
            <a:chExt cx="8077200" cy="4823532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919281"/>
              <a:ext cx="8077200" cy="4823532"/>
              <a:chOff x="457200" y="919281"/>
              <a:chExt cx="8077200" cy="482353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69" t="9383" r="10636" b="27902"/>
              <a:stretch/>
            </p:blipFill>
            <p:spPr>
              <a:xfrm>
                <a:off x="457200" y="919281"/>
                <a:ext cx="8077200" cy="4823532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924447" y="4981526"/>
                <a:ext cx="2090057" cy="6656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33045" y="4719916"/>
                <a:ext cx="2301073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/>
                  <a:t>Присутствие </a:t>
                </a:r>
                <a:r>
                  <a:rPr lang="ru-RU" sz="1100" dirty="0" smtClean="0"/>
                  <a:t>членов</a:t>
                </a:r>
                <a:endParaRPr lang="en-US" sz="11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24447" y="4968668"/>
              <a:ext cx="4572000" cy="6001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- аккредитованные члены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- члены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100" dirty="0">
                  <a:ea typeface="Calibri" panose="020F0502020204030204" pitchFamily="34" charset="0"/>
                  <a:cs typeface="Times New Roman" panose="02020603050405020304" pitchFamily="18" charset="0"/>
                </a:rPr>
                <a:t>- нет присутствия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9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18" y="214735"/>
            <a:ext cx="8229600" cy="1225899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Высочайший стандарт качества, в любом месте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381" y="214735"/>
            <a:ext cx="7952874" cy="6223988"/>
            <a:chOff x="381381" y="214735"/>
            <a:chExt cx="7952874" cy="6223988"/>
          </a:xfrm>
        </p:grpSpPr>
        <p:grpSp>
          <p:nvGrpSpPr>
            <p:cNvPr id="4" name="Group 3"/>
            <p:cNvGrpSpPr/>
            <p:nvPr/>
          </p:nvGrpSpPr>
          <p:grpSpPr>
            <a:xfrm>
              <a:off x="381381" y="214735"/>
              <a:ext cx="7952874" cy="6223988"/>
              <a:chOff x="421574" y="224783"/>
              <a:chExt cx="7952874" cy="622398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574" y="224783"/>
                <a:ext cx="7952874" cy="622398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95272" y="4732772"/>
                <a:ext cx="1336430" cy="1065127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lIns="274320" tIns="182880" rIns="274320" rtlCol="0">
                <a:noAutofit/>
              </a:bodyPr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95377" y="4732772"/>
                <a:ext cx="1316334" cy="106512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274320" tIns="182880" rIns="27432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35191" y="4732772"/>
                <a:ext cx="1386673" cy="1065127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lIns="274320" tIns="182880" rIns="27432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95272" y="4732771"/>
              <a:ext cx="1336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</a:rPr>
                <a:t>560+ </a:t>
              </a:r>
              <a:r>
                <a:rPr lang="ru-RU" sz="1100" dirty="0">
                  <a:solidFill>
                    <a:schemeClr val="bg1"/>
                  </a:solidFill>
                </a:rPr>
                <a:t>аккредитованных учреждений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5136" y="4722724"/>
              <a:ext cx="1336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120</a:t>
              </a:r>
              <a:r>
                <a:rPr lang="ru-RU" sz="3200" b="1" dirty="0" smtClean="0">
                  <a:solidFill>
                    <a:schemeClr val="bg1"/>
                  </a:solidFill>
                </a:rPr>
                <a:t>+ </a:t>
              </a:r>
              <a:r>
                <a:rPr lang="ru-RU" sz="1100" dirty="0">
                  <a:solidFill>
                    <a:schemeClr val="bg1"/>
                  </a:solidFill>
                </a:rPr>
                <a:t>аккредитованных учреждений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5339" y="4732771"/>
              <a:ext cx="1336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10</a:t>
              </a:r>
              <a:r>
                <a:rPr lang="ru-RU" sz="3200" b="1" dirty="0" smtClean="0">
                  <a:solidFill>
                    <a:schemeClr val="bg1"/>
                  </a:solidFill>
                </a:rPr>
                <a:t>0</a:t>
              </a:r>
              <a:r>
                <a:rPr lang="ru-RU" sz="3200" b="1" dirty="0">
                  <a:solidFill>
                    <a:schemeClr val="bg1"/>
                  </a:solidFill>
                </a:rPr>
                <a:t>+ </a:t>
              </a:r>
              <a:r>
                <a:rPr lang="ru-RU" sz="1100" dirty="0">
                  <a:solidFill>
                    <a:schemeClr val="bg1"/>
                  </a:solidFill>
                </a:rPr>
                <a:t>аккредитованных учреждений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0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690689"/>
            <a:ext cx="5664689" cy="467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Аккредитация </a:t>
            </a:r>
            <a:r>
              <a:rPr lang="en-US" dirty="0" smtClean="0"/>
              <a:t>AACSB</a:t>
            </a:r>
            <a:endParaRPr lang="en-US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92" y="1690689"/>
            <a:ext cx="2399480" cy="336533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0689"/>
            <a:ext cx="3886200" cy="4351338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Самые жесткие стандарты совершенства в сфере </a:t>
            </a:r>
            <a:r>
              <a:rPr lang="ru-RU" dirty="0" err="1" smtClean="0"/>
              <a:t>бизнес-образования</a:t>
            </a:r>
            <a:endParaRPr lang="en-US" dirty="0" smtClean="0"/>
          </a:p>
          <a:p>
            <a:pPr lvl="1"/>
            <a:r>
              <a:rPr lang="ru-RU" dirty="0" smtClean="0"/>
              <a:t>Демонстрирует профессорско-преподавательскому составу, студентам и представителям бизнеса ваше стремление обеспечивать качество и непрерывное совершенствование</a:t>
            </a:r>
            <a:endParaRPr lang="en-US" dirty="0" smtClean="0"/>
          </a:p>
          <a:p>
            <a:pPr lvl="1"/>
            <a:r>
              <a:rPr lang="ru-RU" dirty="0" smtClean="0"/>
              <a:t>Сроки проведения аккредитации зависят от вашего региона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центре внимания - экспорт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ru-RU" sz="2800" dirty="0" smtClean="0"/>
              <a:t>Совместные партнерства</a:t>
            </a:r>
            <a:r>
              <a:rPr lang="en-US" sz="2800" dirty="0" smtClean="0"/>
              <a:t>/</a:t>
            </a:r>
            <a:r>
              <a:rPr lang="ru-RU" sz="2800" dirty="0" smtClean="0"/>
              <a:t>Объединения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94109"/>
            <a:ext cx="8458199" cy="5154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</a:t>
            </a:r>
            <a:r>
              <a:rPr lang="ru-RU" sz="2000" dirty="0" smtClean="0"/>
              <a:t>Типы партнерств</a:t>
            </a:r>
            <a:r>
              <a:rPr lang="en-US" sz="2000" dirty="0" smtClean="0"/>
              <a:t> </a:t>
            </a:r>
            <a:r>
              <a:rPr lang="en-US" sz="2000" dirty="0"/>
              <a:t>/ </a:t>
            </a:r>
            <a:r>
              <a:rPr lang="ru-RU" sz="2000" dirty="0" smtClean="0"/>
              <a:t>обеспечение сотрудничества </a:t>
            </a:r>
          </a:p>
          <a:p>
            <a:pPr marL="0" indent="0">
              <a:buNone/>
            </a:pPr>
            <a:r>
              <a:rPr lang="ru-RU" sz="2000" dirty="0" smtClean="0"/>
              <a:t>Упражнение</a:t>
            </a:r>
            <a:r>
              <a:rPr lang="en-US" sz="2000" dirty="0" smtClean="0"/>
              <a:t>: </a:t>
            </a:r>
            <a:r>
              <a:rPr lang="ru-RU" sz="2000" dirty="0" smtClean="0"/>
              <a:t>Что у вас есть</a:t>
            </a:r>
            <a:r>
              <a:rPr lang="en-US" sz="2000" dirty="0" smtClean="0"/>
              <a:t>? 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ru-RU" sz="2000" dirty="0" smtClean="0"/>
              <a:t>Роль и цель в нашей Миссии</a:t>
            </a:r>
            <a:r>
              <a:rPr lang="en-US" sz="2000" dirty="0" smtClean="0"/>
              <a:t>/</a:t>
            </a:r>
            <a:r>
              <a:rPr lang="ru-RU" sz="2000" dirty="0" smtClean="0"/>
              <a:t>Стратегиях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Упражнение</a:t>
            </a:r>
            <a:r>
              <a:rPr lang="en-US" sz="2000" dirty="0" smtClean="0"/>
              <a:t>: </a:t>
            </a:r>
            <a:r>
              <a:rPr lang="ru-RU" sz="2000" dirty="0" smtClean="0"/>
              <a:t>Почему у вас это есть</a:t>
            </a:r>
            <a:r>
              <a:rPr lang="en-US" sz="2000" dirty="0" smtClean="0"/>
              <a:t>? </a:t>
            </a:r>
            <a:r>
              <a:rPr lang="ru-RU" sz="2000" dirty="0" smtClean="0"/>
              <a:t>Побуждающие силы и стимулы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3</a:t>
            </a:r>
            <a:r>
              <a:rPr lang="en-US" sz="2000" dirty="0"/>
              <a:t>. </a:t>
            </a:r>
            <a:r>
              <a:rPr lang="ru-RU" sz="2000" dirty="0" smtClean="0"/>
              <a:t>Основные проблемы </a:t>
            </a:r>
            <a:r>
              <a:rPr lang="en-US" sz="2000" dirty="0" smtClean="0"/>
              <a:t>(</a:t>
            </a:r>
            <a:r>
              <a:rPr lang="ru-RU" sz="2000" dirty="0" smtClean="0"/>
              <a:t>с точки зрения Аккредитации и Качества</a:t>
            </a:r>
            <a:r>
              <a:rPr lang="en-US" sz="2000" dirty="0" smtClean="0"/>
              <a:t>) </a:t>
            </a:r>
          </a:p>
          <a:p>
            <a:pPr marL="0" indent="0">
              <a:buNone/>
            </a:pPr>
            <a:r>
              <a:rPr lang="ru-RU" sz="2000" dirty="0" smtClean="0"/>
              <a:t>Упражнение</a:t>
            </a:r>
            <a:r>
              <a:rPr lang="en-US" sz="2000" dirty="0" smtClean="0"/>
              <a:t>: </a:t>
            </a:r>
            <a:r>
              <a:rPr lang="ru-RU" sz="2000" dirty="0" smtClean="0"/>
              <a:t>Где могут появиться проблемы</a:t>
            </a:r>
            <a:r>
              <a:rPr lang="en-US" sz="2000" dirty="0" smtClean="0"/>
              <a:t>? </a:t>
            </a:r>
          </a:p>
          <a:p>
            <a:pPr marL="0" indent="0">
              <a:buNone/>
            </a:pPr>
            <a:r>
              <a:rPr lang="en-US" sz="2000" dirty="0" smtClean="0"/>
              <a:t>4</a:t>
            </a:r>
            <a:r>
              <a:rPr lang="en-US" sz="2000" dirty="0"/>
              <a:t>. </a:t>
            </a:r>
            <a:r>
              <a:rPr lang="ru-RU" sz="2000" dirty="0" smtClean="0"/>
              <a:t>Идеи об управлении</a:t>
            </a:r>
            <a:r>
              <a:rPr lang="en-US" sz="2000" dirty="0" smtClean="0"/>
              <a:t>, </a:t>
            </a:r>
            <a:r>
              <a:rPr lang="ru-RU" sz="2000" dirty="0" smtClean="0"/>
              <a:t>организации</a:t>
            </a:r>
            <a:r>
              <a:rPr lang="en-US" sz="2000" dirty="0" smtClean="0"/>
              <a:t>, </a:t>
            </a:r>
            <a:r>
              <a:rPr lang="ru-RU" sz="2000" dirty="0" smtClean="0"/>
              <a:t>менеджменте и руководстве текущей деятельностью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Упражнение</a:t>
            </a:r>
            <a:r>
              <a:rPr lang="en-US" sz="2000" dirty="0" smtClean="0"/>
              <a:t>: </a:t>
            </a:r>
            <a:r>
              <a:rPr lang="ru-RU" sz="2000" dirty="0" smtClean="0"/>
              <a:t> Как вы это делаете</a:t>
            </a:r>
            <a:r>
              <a:rPr lang="en-US" sz="2000" dirty="0" smtClean="0"/>
              <a:t>? </a:t>
            </a:r>
          </a:p>
          <a:p>
            <a:pPr marL="0" indent="0">
              <a:buNone/>
            </a:pPr>
            <a:r>
              <a:rPr lang="en-US" sz="2000" dirty="0" smtClean="0"/>
              <a:t>5</a:t>
            </a:r>
            <a:r>
              <a:rPr lang="en-US" sz="2000" dirty="0"/>
              <a:t>. </a:t>
            </a:r>
            <a:r>
              <a:rPr lang="ru-RU" sz="2000" dirty="0" smtClean="0"/>
              <a:t>Методическая помощь и ресурсы</a:t>
            </a:r>
            <a:r>
              <a:rPr lang="en-US" sz="2000" dirty="0" smtClean="0">
                <a:solidFill>
                  <a:srgbClr val="00B050"/>
                </a:solidFill>
              </a:rPr>
              <a:t>*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81463" y="6176963"/>
            <a:ext cx="25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1" y="5514975"/>
            <a:ext cx="726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*</a:t>
            </a:r>
            <a:r>
              <a:rPr lang="ru-RU" b="1" dirty="0" err="1" smtClean="0">
                <a:solidFill>
                  <a:srgbClr val="00B050"/>
                </a:solidFill>
              </a:rPr>
              <a:t>Жюли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Хало</a:t>
            </a:r>
            <a:r>
              <a:rPr lang="ru-RU" b="1" dirty="0" smtClean="0">
                <a:solidFill>
                  <a:srgbClr val="00B050"/>
                </a:solidFill>
              </a:rPr>
              <a:t> (</a:t>
            </a:r>
            <a:r>
              <a:rPr lang="en-US" b="1" dirty="0" smtClean="0">
                <a:solidFill>
                  <a:srgbClr val="00B050"/>
                </a:solidFill>
              </a:rPr>
              <a:t>Julie </a:t>
            </a:r>
            <a:r>
              <a:rPr lang="en-US" b="1" dirty="0" err="1" smtClean="0">
                <a:solidFill>
                  <a:srgbClr val="00B050"/>
                </a:solidFill>
              </a:rPr>
              <a:t>Halot</a:t>
            </a:r>
            <a:r>
              <a:rPr lang="ru-RU" b="1" dirty="0" smtClean="0">
                <a:solidFill>
                  <a:srgbClr val="00B050"/>
                </a:solidFill>
              </a:rPr>
              <a:t>),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Школа Менеджмента, Гренобль, и </a:t>
            </a:r>
            <a:r>
              <a:rPr lang="ru-RU" b="1" dirty="0" err="1" smtClean="0">
                <a:solidFill>
                  <a:srgbClr val="00B050"/>
                </a:solidFill>
              </a:rPr>
              <a:t>Симон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Меркадо</a:t>
            </a:r>
            <a:r>
              <a:rPr lang="en-US" b="1" dirty="0" smtClean="0">
                <a:solidFill>
                  <a:srgbClr val="00B050"/>
                </a:solidFill>
              </a:rPr>
              <a:t> (Simon Mercado)</a:t>
            </a:r>
            <a:r>
              <a:rPr lang="ru-RU" b="1" dirty="0" smtClean="0">
                <a:solidFill>
                  <a:srgbClr val="00B050"/>
                </a:solidFill>
              </a:rPr>
              <a:t>, Парижская высшая коммерческая школа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Что является движущей силой экспортной деятельности?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758"/>
            <a:ext cx="6858000" cy="44453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Повышение уровня образования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ru-RU" sz="3200" dirty="0" smtClean="0"/>
              <a:t>Получение дохода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ru-RU" sz="3200" dirty="0" smtClean="0"/>
              <a:t>Диверсификация рисков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ru-RU" sz="3200" dirty="0" smtClean="0"/>
              <a:t>Престиж и признание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ru-RU" sz="3200" dirty="0" smtClean="0"/>
              <a:t>Цели увеличения масштаба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ru-RU" sz="3200" dirty="0" smtClean="0"/>
              <a:t>Развитие потенциала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ru-RU" sz="3200" dirty="0" smtClean="0"/>
              <a:t>Приобретение мировой репутации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1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Стандарт 11 Аккредитации </a:t>
            </a:r>
            <a:r>
              <a:rPr lang="en-US" sz="4000" dirty="0" smtClean="0"/>
              <a:t>AACSB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9" y="998620"/>
            <a:ext cx="8389917" cy="585938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sz="2000" dirty="0" smtClean="0"/>
              <a:t>Основание для решения</a:t>
            </a:r>
            <a:r>
              <a:rPr lang="en-US" sz="2000" dirty="0" smtClean="0"/>
              <a:t> (</a:t>
            </a:r>
            <a:r>
              <a:rPr lang="ru-RU" sz="2000" dirty="0" smtClean="0"/>
              <a:t>Стандарт</a:t>
            </a:r>
            <a:r>
              <a:rPr lang="en-US" sz="2000" dirty="0" smtClean="0"/>
              <a:t> </a:t>
            </a:r>
            <a:r>
              <a:rPr lang="en-US" sz="2000" dirty="0"/>
              <a:t>11) </a:t>
            </a:r>
            <a:r>
              <a:rPr lang="en-US" sz="2000" dirty="0" smtClean="0"/>
              <a:t>“[</a:t>
            </a:r>
            <a:r>
              <a:rPr lang="ru-RU" sz="2000" dirty="0" smtClean="0"/>
              <a:t>в</a:t>
            </a:r>
            <a:r>
              <a:rPr lang="en-US" sz="2000" dirty="0" smtClean="0"/>
              <a:t>] </a:t>
            </a:r>
            <a:r>
              <a:rPr lang="ru-RU" sz="2000" dirty="0" smtClean="0"/>
              <a:t>совместных программных усилиях</a:t>
            </a:r>
            <a:r>
              <a:rPr lang="en-US" sz="2000" dirty="0" smtClean="0"/>
              <a:t>, </a:t>
            </a:r>
            <a:r>
              <a:rPr lang="ru-RU" sz="2000" dirty="0" smtClean="0"/>
              <a:t>школа должна продемонстрировать, что соответствующие условия, касающиеся контроля качества, включены в соглашения о сотрудничестве, и означенные соглашения исполняются с целью обеспечения </a:t>
            </a:r>
            <a:r>
              <a:rPr lang="ru-RU" sz="2000" dirty="0" smtClean="0">
                <a:solidFill>
                  <a:srgbClr val="00B050"/>
                </a:solidFill>
              </a:rPr>
              <a:t>высокого качества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непрерывного совершенствования</a:t>
            </a:r>
            <a:r>
              <a:rPr lang="en-US" sz="2000" dirty="0" smtClean="0">
                <a:solidFill>
                  <a:srgbClr val="00B050"/>
                </a:solidFill>
              </a:rPr>
              <a:t>. </a:t>
            </a:r>
          </a:p>
          <a:p>
            <a:r>
              <a:rPr lang="ru-RU" sz="2000" dirty="0" smtClean="0"/>
              <a:t>Означенные соглашения должны быть нацелены на совместные программы</a:t>
            </a:r>
            <a:r>
              <a:rPr lang="en-US" sz="2000" dirty="0" smtClean="0"/>
              <a:t>/</a:t>
            </a:r>
            <a:r>
              <a:rPr lang="ru-RU" sz="2000" dirty="0" smtClean="0"/>
              <a:t>программы партнерства и гарантировать, что такие программы</a:t>
            </a:r>
            <a:r>
              <a:rPr lang="en-US" sz="2000" dirty="0" smtClean="0"/>
              <a:t>: </a:t>
            </a:r>
            <a:r>
              <a:rPr lang="ru-RU" sz="2000" dirty="0" smtClean="0"/>
              <a:t>демонстрируют </a:t>
            </a:r>
            <a:r>
              <a:rPr lang="ru-RU" sz="2000" dirty="0" smtClean="0">
                <a:solidFill>
                  <a:srgbClr val="00B050"/>
                </a:solidFill>
              </a:rPr>
              <a:t>формулирование миссии </a:t>
            </a:r>
            <a:r>
              <a:rPr lang="ru-RU" sz="2000" dirty="0" smtClean="0"/>
              <a:t>по предлагаемому материалу и для студентов, которым он предназначен</a:t>
            </a:r>
            <a:r>
              <a:rPr lang="en-US" sz="2000" dirty="0" smtClean="0"/>
              <a:t>; </a:t>
            </a:r>
          </a:p>
          <a:p>
            <a:r>
              <a:rPr lang="en-US" sz="2000" dirty="0" smtClean="0"/>
              <a:t> </a:t>
            </a:r>
            <a:r>
              <a:rPr lang="ru-RU" sz="2000" dirty="0" smtClean="0"/>
              <a:t>Более того, школа должна демонстрировать</a:t>
            </a:r>
            <a:r>
              <a:rPr lang="en-US" sz="2000" dirty="0" smtClean="0"/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надлежащий и 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непрерывный контроль и вовлеченность </a:t>
            </a:r>
            <a:r>
              <a:rPr lang="ru-RU" sz="2000" dirty="0" smtClean="0"/>
              <a:t>в управление такими программами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046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ACSB-2017-03-14">
      <a:dk1>
        <a:srgbClr val="555659"/>
      </a:dk1>
      <a:lt1>
        <a:srgbClr val="FFFFFF"/>
      </a:lt1>
      <a:dk2>
        <a:srgbClr val="006E61"/>
      </a:dk2>
      <a:lt2>
        <a:srgbClr val="DBD9D6"/>
      </a:lt2>
      <a:accent1>
        <a:srgbClr val="006E61"/>
      </a:accent1>
      <a:accent2>
        <a:srgbClr val="A5D330"/>
      </a:accent2>
      <a:accent3>
        <a:srgbClr val="E75000"/>
      </a:accent3>
      <a:accent4>
        <a:srgbClr val="B3B2B1"/>
      </a:accent4>
      <a:accent5>
        <a:srgbClr val="008FBE"/>
      </a:accent5>
      <a:accent6>
        <a:srgbClr val="3FBFA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4368</TotalTime>
  <Words>1326</Words>
  <Application>Microsoft Office PowerPoint</Application>
  <PresentationFormat>On-screen Show (4:3)</PresentationFormat>
  <Paragraphs>163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1_Office Theme</vt:lpstr>
      <vt:lpstr>" Если бы я был ректором Российской Магистратуры по бизнес-администрированию, я бы сделал следующее для экспорта своих магистерских программ..."</vt:lpstr>
      <vt:lpstr>Бизнес Образование. Объединяем.   </vt:lpstr>
      <vt:lpstr>Устанавливая связи</vt:lpstr>
      <vt:lpstr>PowerPoint Presentation</vt:lpstr>
      <vt:lpstr>Высочайший стандарт качества, в любом месте </vt:lpstr>
      <vt:lpstr>Аккредитация AACSB</vt:lpstr>
      <vt:lpstr>В центре внимания - экспорт:  Совместные партнерства/Объединения</vt:lpstr>
      <vt:lpstr>Что является движущей силой экспортной деятельности?</vt:lpstr>
      <vt:lpstr>Стандарт 11 Аккредитации AACSB</vt:lpstr>
      <vt:lpstr>Другие важные факторы / проблемы</vt:lpstr>
      <vt:lpstr>Основные факторы риска</vt:lpstr>
      <vt:lpstr>Примеры успешности экспорта школ бизнеса / магистратуры по бизнес-администрированию</vt:lpstr>
      <vt:lpstr>Бизнес-школа Кингстонского университета</vt:lpstr>
      <vt:lpstr>Школа бизнеса ESSEC  </vt:lpstr>
      <vt:lpstr>      Программы MBA в ОАЭ  В ОАЭ существует более 80 курсов магистратуры по бизнес-администрированию (MBA) на базе более чем 60 университетов и бизнес-школ. 13 из этих курсов являются программами MBA для руководителей  (EMBA)</vt:lpstr>
      <vt:lpstr>Школа бизнеса INSEAD  в Абу Даби</vt:lpstr>
      <vt:lpstr>  Школа бизнеса INSEAD в Сингапуре</vt:lpstr>
      <vt:lpstr>Ливерпульский университет </vt:lpstr>
      <vt:lpstr>Ноттингемский университет </vt:lpstr>
      <vt:lpstr>Университет Центрального Ланкашира (UCLan)</vt:lpstr>
      <vt:lpstr>Thank you!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 Scales</dc:creator>
  <cp:lastModifiedBy>Olga Sholderer</cp:lastModifiedBy>
  <cp:revision>366</cp:revision>
  <dcterms:created xsi:type="dcterms:W3CDTF">2015-08-05T14:56:22Z</dcterms:created>
  <dcterms:modified xsi:type="dcterms:W3CDTF">2017-06-15T14:51:52Z</dcterms:modified>
</cp:coreProperties>
</file>